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0"/>
  </p:notesMasterIdLst>
  <p:handoutMasterIdLst>
    <p:handoutMasterId r:id="rId31"/>
  </p:handoutMasterIdLst>
  <p:sldIdLst>
    <p:sldId id="278" r:id="rId5"/>
    <p:sldId id="282" r:id="rId6"/>
    <p:sldId id="293" r:id="rId7"/>
    <p:sldId id="284" r:id="rId8"/>
    <p:sldId id="283" r:id="rId9"/>
    <p:sldId id="285" r:id="rId10"/>
    <p:sldId id="294" r:id="rId11"/>
    <p:sldId id="286" r:id="rId12"/>
    <p:sldId id="295" r:id="rId13"/>
    <p:sldId id="296" r:id="rId14"/>
    <p:sldId id="311" r:id="rId15"/>
    <p:sldId id="310" r:id="rId16"/>
    <p:sldId id="309" r:id="rId17"/>
    <p:sldId id="308" r:id="rId18"/>
    <p:sldId id="307" r:id="rId19"/>
    <p:sldId id="306" r:id="rId20"/>
    <p:sldId id="305" r:id="rId21"/>
    <p:sldId id="303" r:id="rId22"/>
    <p:sldId id="300" r:id="rId23"/>
    <p:sldId id="304" r:id="rId24"/>
    <p:sldId id="302" r:id="rId25"/>
    <p:sldId id="301" r:id="rId26"/>
    <p:sldId id="299" r:id="rId27"/>
    <p:sldId id="287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>
        <p:scale>
          <a:sx n="62" d="100"/>
          <a:sy n="62" d="100"/>
        </p:scale>
        <p:origin x="164" y="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2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7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3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0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5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00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59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6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9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02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20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75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0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0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9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1" r:id="rId15"/>
    <p:sldLayoutId id="2147483722" r:id="rId16"/>
    <p:sldLayoutId id="2147483723" r:id="rId17"/>
    <p:sldLayoutId id="214748372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36999"/>
            <a:ext cx="5241662" cy="5567964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Stock Price Analysis and Prediction using </a:t>
            </a:r>
            <a:r>
              <a:rPr lang="en-US" dirty="0" err="1"/>
              <a:t>PySpark</a:t>
            </a:r>
            <a:r>
              <a:rPr lang="en-US" dirty="0"/>
              <a:t> and Machine Learning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7632" y="380145"/>
            <a:ext cx="9350023" cy="554803"/>
          </a:xfrm>
        </p:spPr>
        <p:txBody>
          <a:bodyPr>
            <a:normAutofit/>
          </a:bodyPr>
          <a:lstStyle/>
          <a:p>
            <a:r>
              <a:rPr lang="en-US" dirty="0"/>
              <a:t>Goal 2: Investigate the historical trends of trading volumes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27EA972-5B2E-84DC-33AB-4CCEC00C0B2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43513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467772" cy="698642"/>
          </a:xfrm>
        </p:spPr>
        <p:txBody>
          <a:bodyPr>
            <a:normAutofit/>
          </a:bodyPr>
          <a:lstStyle/>
          <a:p>
            <a:r>
              <a:rPr lang="en-US" dirty="0"/>
              <a:t>Here we are analyzing the historical data by plotting the trading volumes over time by using statistical techniques like moving averages to identify trends and fluctuations.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021159-7F95-C0D8-6522-04DEBC52F52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80" y="1181100"/>
            <a:ext cx="9699978" cy="5456238"/>
          </a:xfrm>
        </p:spPr>
      </p:pic>
    </p:spTree>
    <p:extLst>
      <p:ext uri="{BB962C8B-B14F-4D97-AF65-F5344CB8AC3E}">
        <p14:creationId xmlns:p14="http://schemas.microsoft.com/office/powerpoint/2010/main" val="233808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7632" y="380145"/>
            <a:ext cx="9350023" cy="554803"/>
          </a:xfrm>
        </p:spPr>
        <p:txBody>
          <a:bodyPr>
            <a:normAutofit/>
          </a:bodyPr>
          <a:lstStyle/>
          <a:p>
            <a:r>
              <a:rPr lang="en-US" dirty="0"/>
              <a:t>Goal 3: Develop predictive models to forecast future stock prices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42A3FB-6034-F666-CD7B-3F6397AF41F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0300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467772" cy="554803"/>
          </a:xfrm>
        </p:spPr>
        <p:txBody>
          <a:bodyPr>
            <a:normAutofit/>
          </a:bodyPr>
          <a:lstStyle/>
          <a:p>
            <a:r>
              <a:rPr lang="en-US" dirty="0"/>
              <a:t>Validating predictive models that can effectively forecast future stock prices based on historical data.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01A7DC-93A2-035F-4754-21BF94233D4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96389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467772" cy="554803"/>
          </a:xfrm>
        </p:spPr>
        <p:txBody>
          <a:bodyPr>
            <a:normAutofit/>
          </a:bodyPr>
          <a:lstStyle/>
          <a:p>
            <a:r>
              <a:rPr lang="en-US" dirty="0"/>
              <a:t>Goal 4: Develop predictive models to forecast future trading volumes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4E55E6-D579-5EBA-4F67-E260DE42815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301796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154113"/>
            <a:ext cx="9467772" cy="780836"/>
          </a:xfrm>
        </p:spPr>
        <p:txBody>
          <a:bodyPr>
            <a:normAutofit/>
          </a:bodyPr>
          <a:lstStyle/>
          <a:p>
            <a:r>
              <a:rPr lang="en-US" dirty="0"/>
              <a:t>Developing and validating predictive models capable of accurately forecasting future trading volumes based on historical data.</a:t>
            </a:r>
          </a:p>
          <a:p>
            <a:endParaRPr lang="en-US" dirty="0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D8539F-9CA7-3891-E1FA-A79C51BBC73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89077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467772" cy="554803"/>
          </a:xfrm>
        </p:spPr>
        <p:txBody>
          <a:bodyPr>
            <a:normAutofit/>
          </a:bodyPr>
          <a:lstStyle/>
          <a:p>
            <a:r>
              <a:rPr lang="en-US" dirty="0"/>
              <a:t>Goal 5: Identify patterns and correlations in the data for stock price prediction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BEA462-E586-5CD8-10E3-1265B75E0E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99006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834484" cy="554803"/>
          </a:xfrm>
        </p:spPr>
        <p:txBody>
          <a:bodyPr>
            <a:normAutofit/>
          </a:bodyPr>
          <a:lstStyle/>
          <a:p>
            <a:r>
              <a:rPr lang="en-US" dirty="0"/>
              <a:t>Exposing meaningful insights into the factors affecting stock prices and their relationships. </a:t>
            </a:r>
          </a:p>
          <a:p>
            <a:endParaRPr lang="en-US" dirty="0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C2C43B-0840-2453-7FC9-56EDAD82E10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90672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834484" cy="554803"/>
          </a:xfrm>
        </p:spPr>
        <p:txBody>
          <a:bodyPr>
            <a:normAutofit/>
          </a:bodyPr>
          <a:lstStyle/>
          <a:p>
            <a:r>
              <a:rPr lang="en-US" dirty="0"/>
              <a:t>Goal 6: Identify patterns and correlations in the data for trading volume prediction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1EDF06-2C87-3D96-0C41-2BAB387D536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55500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834484" cy="554803"/>
          </a:xfrm>
        </p:spPr>
        <p:txBody>
          <a:bodyPr>
            <a:normAutofit/>
          </a:bodyPr>
          <a:lstStyle/>
          <a:p>
            <a:r>
              <a:rPr lang="en-US" dirty="0"/>
              <a:t>Exposing meaningful insights into the factors affecting trading volumes and their relationships. </a:t>
            </a:r>
          </a:p>
        </p:txBody>
      </p:sp>
      <p:pic>
        <p:nvPicPr>
          <p:cNvPr id="3" name="Content Placeholder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F279DA-F889-3800-8B54-CCE46B58E71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339309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Nishanth Raju Saraswathi</a:t>
            </a:r>
          </a:p>
          <a:p>
            <a:r>
              <a:rPr lang="en-US" sz="2000" dirty="0"/>
              <a:t>Manoj Kumar </a:t>
            </a:r>
            <a:r>
              <a:rPr lang="en-US" sz="2000" dirty="0" err="1"/>
              <a:t>Kandimalla</a:t>
            </a:r>
            <a:endParaRPr lang="en-US" sz="2000" dirty="0"/>
          </a:p>
          <a:p>
            <a:r>
              <a:rPr lang="en-US" sz="2000" dirty="0"/>
              <a:t>Sai </a:t>
            </a:r>
            <a:r>
              <a:rPr lang="en-US" sz="2000" dirty="0" err="1"/>
              <a:t>Supreeth</a:t>
            </a:r>
            <a:r>
              <a:rPr lang="en-US" sz="2000" dirty="0"/>
              <a:t> </a:t>
            </a:r>
            <a:r>
              <a:rPr lang="en-US" sz="2000" dirty="0" err="1"/>
              <a:t>Papishetty</a:t>
            </a:r>
            <a:endParaRPr lang="en-US" sz="2000" dirty="0"/>
          </a:p>
          <a:p>
            <a:r>
              <a:rPr lang="en-US" sz="2000" dirty="0"/>
              <a:t>Siva Bhargavi Pesarlanka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834484" cy="554803"/>
          </a:xfrm>
        </p:spPr>
        <p:txBody>
          <a:bodyPr>
            <a:normAutofit/>
          </a:bodyPr>
          <a:lstStyle/>
          <a:p>
            <a:r>
              <a:rPr lang="en-US" dirty="0"/>
              <a:t>Goal 7: Evaluate the performance of different machine learning algorithms for stock price prediction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E4B701-F74D-1CDA-D532-83D4C298302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74476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236305"/>
            <a:ext cx="9834484" cy="719191"/>
          </a:xfrm>
        </p:spPr>
        <p:txBody>
          <a:bodyPr>
            <a:normAutofit/>
          </a:bodyPr>
          <a:lstStyle/>
          <a:p>
            <a:r>
              <a:rPr lang="en-US" dirty="0"/>
              <a:t>Assessing the effectiveness of various machine learning algorithms in predicting stock prices and identify the best-performing model for accurate and reliable predictions.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E973BE-3638-75F2-D015-301114D84D5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89216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32620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380145"/>
            <a:ext cx="9834484" cy="554803"/>
          </a:xfrm>
        </p:spPr>
        <p:txBody>
          <a:bodyPr>
            <a:normAutofit/>
          </a:bodyPr>
          <a:lstStyle/>
          <a:p>
            <a:r>
              <a:rPr lang="en-US" dirty="0"/>
              <a:t>Goal 8: Evaluate the performance of different machine learning algorithms for trading volume prediction 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3D9356-D2CB-7E79-C379-9EE9B3E75CA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47909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884" y="205483"/>
            <a:ext cx="9834484" cy="729465"/>
          </a:xfrm>
        </p:spPr>
        <p:txBody>
          <a:bodyPr>
            <a:normAutofit/>
          </a:bodyPr>
          <a:lstStyle/>
          <a:p>
            <a:r>
              <a:rPr lang="en-US" dirty="0"/>
              <a:t>Assessing the effectiveness of various machine learning algorithms in predicting trading volumes and identify the best-performing model for accurate and reliable predictions.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E7F73F-904C-9598-0E61-34CA5334AB9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978942"/>
            <a:ext cx="9834562" cy="5531941"/>
          </a:xfrm>
        </p:spPr>
      </p:pic>
    </p:spTree>
    <p:extLst>
      <p:ext uri="{BB962C8B-B14F-4D97-AF65-F5344CB8AC3E}">
        <p14:creationId xmlns:p14="http://schemas.microsoft.com/office/powerpoint/2010/main" val="197952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448656"/>
            <a:ext cx="9117120" cy="464416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000" dirty="0"/>
              <a:t>The project demonstrates how </a:t>
            </a:r>
            <a:r>
              <a:rPr lang="en-US" sz="2000" dirty="0" err="1"/>
              <a:t>pySpark</a:t>
            </a:r>
            <a:r>
              <a:rPr lang="en-US" sz="2000" dirty="0"/>
              <a:t> can be used effectively to analyze financial data and create stock price prediction models.</a:t>
            </a:r>
          </a:p>
          <a:p>
            <a:pPr lvl="1"/>
            <a:r>
              <a:rPr lang="en-US" sz="2000" dirty="0"/>
              <a:t>Analyzing the historical data by plotting the stock prices and trading volumes over time.</a:t>
            </a:r>
          </a:p>
          <a:p>
            <a:pPr lvl="1"/>
            <a:r>
              <a:rPr lang="en-US" sz="2000" dirty="0"/>
              <a:t>Evaluation and validation of models, employing metrics like Root Mean Squared Error (RMSE) and cross-validation techniques, ensure their reliability and effectiveness in real-world scenarios. </a:t>
            </a:r>
          </a:p>
          <a:p>
            <a:pPr lvl="1"/>
            <a:r>
              <a:rPr lang="en-US" sz="2000" dirty="0"/>
              <a:t>Identifying patterns and correlations in the data for stock price and trading volume prediction.</a:t>
            </a:r>
          </a:p>
          <a:p>
            <a:pPr lvl="1"/>
            <a:r>
              <a:rPr lang="en-US" sz="2000" dirty="0"/>
              <a:t>Demonstrating promising performance in forecasting future stock prices and trading volumes.</a:t>
            </a:r>
          </a:p>
          <a:p>
            <a:pPr lvl="1"/>
            <a:r>
              <a:rPr lang="en-US" sz="2000" dirty="0"/>
              <a:t>Evaluating the performance of different machine learning algorithms for stock price and trading volume prediction.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4" y="2460888"/>
            <a:ext cx="11090274" cy="3913188"/>
          </a:xfrm>
        </p:spPr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Tools and Technologies</a:t>
            </a:r>
          </a:p>
          <a:p>
            <a:r>
              <a:rPr lang="en-US" sz="2000" dirty="0"/>
              <a:t>Goals</a:t>
            </a:r>
          </a:p>
          <a:p>
            <a:r>
              <a:rPr lang="en-US" sz="2000" dirty="0"/>
              <a:t>Results on </a:t>
            </a:r>
            <a:r>
              <a:rPr lang="en-US" sz="2000" dirty="0" err="1"/>
              <a:t>PySpark</a:t>
            </a:r>
            <a:endParaRPr lang="en-US" sz="2000" dirty="0"/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158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5336"/>
            <a:ext cx="7960421" cy="89935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main aim of the project is to develop models using </a:t>
            </a:r>
            <a:r>
              <a:rPr lang="en-US" sz="2000" dirty="0" err="1"/>
              <a:t>PySpark</a:t>
            </a:r>
            <a:r>
              <a:rPr lang="en-US" sz="2000" dirty="0"/>
              <a:t> to predict stock prices based on historical data.</a:t>
            </a:r>
          </a:p>
          <a:p>
            <a:r>
              <a:rPr lang="en-US" sz="2000" dirty="0"/>
              <a:t>Preprocessing the dataset, training different machine learning algorithms, assessing model performance, and deploying the top-performing model for prediction are all part of the process.</a:t>
            </a:r>
          </a:p>
          <a:p>
            <a:r>
              <a:rPr lang="en-US" sz="2000" dirty="0"/>
              <a:t>The project offers a structured approach to analyzing stock market data, building predictive models.</a:t>
            </a:r>
          </a:p>
          <a:p>
            <a:r>
              <a:rPr lang="en-US" sz="2000" dirty="0"/>
              <a:t>It also provides actionable insights for investment strategies.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196900"/>
            <a:ext cx="4935537" cy="306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Tools &amp; Technologies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030876"/>
            <a:ext cx="3526889" cy="2826680"/>
          </a:xfrm>
          <a:noFill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PySpark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Apache Spark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16" y="1017142"/>
            <a:ext cx="10554984" cy="852754"/>
          </a:xfrm>
        </p:spPr>
        <p:txBody>
          <a:bodyPr/>
          <a:lstStyle/>
          <a:p>
            <a:pPr algn="l"/>
            <a:r>
              <a:rPr lang="en-US" dirty="0"/>
              <a:t>Goals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6" y="2291137"/>
            <a:ext cx="9277564" cy="2989780"/>
          </a:xfrm>
        </p:spPr>
        <p:txBody>
          <a:bodyPr/>
          <a:lstStyle/>
          <a:p>
            <a:pPr algn="l"/>
            <a:r>
              <a:rPr lang="en-US" sz="2000" dirty="0"/>
              <a:t>Goal 1: Investigate the historical trends of stock prices</a:t>
            </a:r>
          </a:p>
          <a:p>
            <a:pPr algn="l"/>
            <a:r>
              <a:rPr lang="en-US" sz="2000" dirty="0"/>
              <a:t>Goal 2: Investigate the historical trends of trading volumes</a:t>
            </a:r>
          </a:p>
          <a:p>
            <a:pPr algn="l"/>
            <a:r>
              <a:rPr lang="en-US" sz="2000" dirty="0"/>
              <a:t>Goal 3: Develop predictive models to forecast future stock prices</a:t>
            </a:r>
          </a:p>
          <a:p>
            <a:pPr algn="l"/>
            <a:r>
              <a:rPr lang="en-US" sz="2000" dirty="0"/>
              <a:t>Goal 4: Develop predictive models to forecast future trading volumes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16" y="821932"/>
            <a:ext cx="10554984" cy="1037689"/>
          </a:xfrm>
        </p:spPr>
        <p:txBody>
          <a:bodyPr/>
          <a:lstStyle/>
          <a:p>
            <a:pPr algn="l"/>
            <a:r>
              <a:rPr lang="en-US" dirty="0"/>
              <a:t>Goals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6" y="2681553"/>
            <a:ext cx="9277564" cy="2835669"/>
          </a:xfrm>
        </p:spPr>
        <p:txBody>
          <a:bodyPr/>
          <a:lstStyle/>
          <a:p>
            <a:pPr algn="l"/>
            <a:r>
              <a:rPr lang="en-US" sz="2000" dirty="0"/>
              <a:t>Goal 5: Identify patterns and correlations in the data for stock price prediction</a:t>
            </a:r>
          </a:p>
          <a:p>
            <a:pPr algn="l"/>
            <a:r>
              <a:rPr lang="en-US" sz="2000" dirty="0"/>
              <a:t>Goal 6: Identify patterns and correlations in the data for trading volume prediction</a:t>
            </a:r>
          </a:p>
          <a:p>
            <a:pPr algn="l"/>
            <a:r>
              <a:rPr lang="en-US" sz="2000" dirty="0"/>
              <a:t>Goal 7: Evaluate the performance of different machine learning algorithms for stock price prediction</a:t>
            </a:r>
          </a:p>
          <a:p>
            <a:pPr algn="l"/>
            <a:r>
              <a:rPr lang="en-US" sz="2000" dirty="0"/>
              <a:t>Goal 8: Evaluate the performance of different machine learning algorithms for trading volume     prediction</a:t>
            </a:r>
          </a:p>
        </p:txBody>
      </p:sp>
    </p:spTree>
    <p:extLst>
      <p:ext uri="{BB962C8B-B14F-4D97-AF65-F5344CB8AC3E}">
        <p14:creationId xmlns:p14="http://schemas.microsoft.com/office/powerpoint/2010/main" val="274515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2" y="195210"/>
            <a:ext cx="11538395" cy="56996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7632" y="852755"/>
            <a:ext cx="9350023" cy="411305"/>
          </a:xfrm>
        </p:spPr>
        <p:txBody>
          <a:bodyPr>
            <a:normAutofit/>
          </a:bodyPr>
          <a:lstStyle/>
          <a:p>
            <a:r>
              <a:rPr lang="en-US" dirty="0"/>
              <a:t>Goal 1: Investigate the historical trends of stock prices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CCEAAE2-9DFD-9804-256F-054F4393A0B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32" y="1403350"/>
            <a:ext cx="9350023" cy="5259388"/>
          </a:xfr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7632" y="472612"/>
            <a:ext cx="9350023" cy="688368"/>
          </a:xfrm>
        </p:spPr>
        <p:txBody>
          <a:bodyPr>
            <a:normAutofit/>
          </a:bodyPr>
          <a:lstStyle/>
          <a:p>
            <a:r>
              <a:rPr lang="en-US" dirty="0"/>
              <a:t>Here we are analyzing the historical data by plotting the stock prices over time by using statistical techniques like moving averages to identify trends and fluctuations.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0F3F59-859A-90F6-DB94-E51578C54EF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62" y="1304818"/>
            <a:ext cx="9598376" cy="5414481"/>
          </a:xfrm>
        </p:spPr>
      </p:pic>
    </p:spTree>
    <p:extLst>
      <p:ext uri="{BB962C8B-B14F-4D97-AF65-F5344CB8AC3E}">
        <p14:creationId xmlns:p14="http://schemas.microsoft.com/office/powerpoint/2010/main" val="39907476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210</TotalTime>
  <Words>614</Words>
  <Application>Microsoft Office PowerPoint</Application>
  <PresentationFormat>Widescreen</PresentationFormat>
  <Paragraphs>82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Gill Sans MT</vt:lpstr>
      <vt:lpstr>Walbaum Display</vt:lpstr>
      <vt:lpstr>3DFloatVTI</vt:lpstr>
      <vt:lpstr>Stock Price Analysis and Prediction using PySpark and Machine Learning</vt:lpstr>
      <vt:lpstr>Team</vt:lpstr>
      <vt:lpstr>Agenda</vt:lpstr>
      <vt:lpstr>Introduction</vt:lpstr>
      <vt:lpstr>Tools &amp; Technologies </vt:lpstr>
      <vt:lpstr>Goals</vt:lpstr>
      <vt:lpstr>Goals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Analysis and Prediction using PySpark and Machine Learning</dc:title>
  <dc:creator>Pesarlanka,Siva Bhargavi</dc:creator>
  <cp:lastModifiedBy>Pesarlanka,Siva Bhargavi</cp:lastModifiedBy>
  <cp:revision>5</cp:revision>
  <dcterms:created xsi:type="dcterms:W3CDTF">2024-04-22T00:38:03Z</dcterms:created>
  <dcterms:modified xsi:type="dcterms:W3CDTF">2024-04-22T04:08:20Z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